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9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6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30500-B515-8947-9A6F-E39B33B13B8E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E1DA-4FE7-FB4D-B15D-180229A0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202FA-8C56-3942-BE39-C69B4BD0E28F}" type="slidenum">
              <a:rPr lang="en-US">
                <a:latin typeface="Times" pitchFamily="-107" charset="0"/>
              </a:rPr>
              <a:pPr/>
              <a:t>12</a:t>
            </a:fld>
            <a:endParaRPr lang="en-US">
              <a:latin typeface="Times" pitchFamily="-107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 smtClean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Let me summarize what the analysis of Single Particle Reconstruction involves.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5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ED91-171E-854F-9400-8EFC2A5282B5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5448-A05D-CD4A-A63E-63D5A0C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56"/>
            <a:ext cx="7772400" cy="87107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Quiz 10/04/14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947108"/>
              </p:ext>
            </p:extLst>
          </p:nvPr>
        </p:nvGraphicFramePr>
        <p:xfrm>
          <a:off x="6087936" y="1395478"/>
          <a:ext cx="2879725" cy="236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PW 4.0 Graph" r:id="rId3" imgW="6235700" imgH="6840220" progId="">
                  <p:embed/>
                </p:oleObj>
              </mc:Choice>
              <mc:Fallback>
                <p:oleObj name="SPW 4.0 Graph" r:id="rId3" imgW="6235700" imgH="68402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99" t="17375" r="1466" b="12029"/>
                      <a:stretch>
                        <a:fillRect/>
                      </a:stretch>
                    </p:blipFill>
                    <p:spPr bwMode="auto">
                      <a:xfrm>
                        <a:off x="6087936" y="1395478"/>
                        <a:ext cx="2879725" cy="2361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02222" y="1118009"/>
            <a:ext cx="568571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dirty="0"/>
          </a:p>
          <a:p>
            <a:r>
              <a:rPr lang="en-US" sz="2200" dirty="0" smtClean="0"/>
              <a:t>1. Recently</a:t>
            </a:r>
            <a:r>
              <a:rPr lang="en-US" sz="2200" dirty="0"/>
              <a:t>, it has been possible to increase the accuracy of locating a single </a:t>
            </a:r>
            <a:r>
              <a:rPr lang="en-US" sz="2200" dirty="0" smtClean="0"/>
              <a:t>fluorophore (see diagram). </a:t>
            </a:r>
            <a:r>
              <a:rPr lang="en-US" sz="2200" dirty="0"/>
              <a:t>What </a:t>
            </a:r>
            <a:r>
              <a:rPr lang="en-US" sz="2200" dirty="0" smtClean="0"/>
              <a:t>factors are critical to how well you can localize it? What is the general equation? </a:t>
            </a:r>
            <a:endParaRPr lang="en-US" sz="2200" dirty="0"/>
          </a:p>
          <a:p>
            <a:pPr marL="342900" indent="-342900">
              <a:buAutoNum type="arabicPeriod" startAt="2"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2222" y="3780276"/>
            <a:ext cx="75684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2</a:t>
            </a:r>
            <a:r>
              <a:rPr lang="en-US" sz="2200" dirty="0" smtClean="0"/>
              <a:t>. Discuss </a:t>
            </a:r>
            <a:r>
              <a:rPr lang="en-US" sz="2200" dirty="0"/>
              <a:t>STORM/PALM. What does it do? How does it do this</a:t>
            </a:r>
            <a:r>
              <a:rPr lang="en-US" sz="2200" dirty="0" smtClean="0"/>
              <a:t>? [</a:t>
            </a:r>
            <a:r>
              <a:rPr lang="en-US" sz="2200" dirty="0"/>
              <a:t>STORM and PALM are two names for the same technique.]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" y="4538105"/>
            <a:ext cx="7153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 get nanometer resolution. Have all molecules off, then sparsely activate  a few of them (&lt; 1 / diffraction-limited spot). Excite them to make </a:t>
            </a:r>
            <a:r>
              <a:rPr lang="en-US" smtClean="0">
                <a:solidFill>
                  <a:srgbClr val="FF0000"/>
                </a:solidFill>
              </a:rPr>
              <a:t>them fluoresce; </a:t>
            </a:r>
            <a:r>
              <a:rPr lang="en-US" dirty="0" smtClean="0">
                <a:solidFill>
                  <a:srgbClr val="FF0000"/>
                </a:solidFill>
              </a:rPr>
              <a:t>localize with FIONA (answer to </a:t>
            </a:r>
            <a:r>
              <a:rPr lang="en-US" smtClean="0">
                <a:solidFill>
                  <a:srgbClr val="FF0000"/>
                </a:solidFill>
              </a:rPr>
              <a:t>#1), </a:t>
            </a:r>
            <a:r>
              <a:rPr lang="en-US" dirty="0" smtClean="0">
                <a:solidFill>
                  <a:srgbClr val="FF0000"/>
                </a:solidFill>
              </a:rPr>
              <a:t>getting nanometer accuracy); repeat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3133945"/>
            <a:ext cx="527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Accuracy = width/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>
                <a:solidFill>
                  <a:srgbClr val="FF0000"/>
                </a:solidFill>
              </a:rPr>
              <a:t> N, N= # photons collected. Width = 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/2NA: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= wavelength of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excitation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9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lec03p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r="70721" b="59346"/>
          <a:stretch>
            <a:fillRect/>
          </a:stretch>
        </p:blipFill>
        <p:spPr bwMode="auto">
          <a:xfrm>
            <a:off x="457200" y="862013"/>
            <a:ext cx="2227263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200400" y="2828925"/>
            <a:ext cx="448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E= h</a:t>
            </a:r>
            <a:r>
              <a:rPr lang="en-US" sz="2800" b="1">
                <a:latin typeface="Symbol" charset="0"/>
              </a:rPr>
              <a:t>n</a:t>
            </a:r>
            <a:r>
              <a:rPr lang="en-US" sz="2800" b="1"/>
              <a:t> = hc/</a:t>
            </a:r>
            <a:r>
              <a:rPr lang="en-US" sz="2800" b="1">
                <a:latin typeface="Symbol" charset="0"/>
              </a:rPr>
              <a:t>l</a:t>
            </a:r>
            <a:r>
              <a:rPr lang="en-US" sz="2800" b="1"/>
              <a:t>;  p = h/</a:t>
            </a:r>
            <a:r>
              <a:rPr lang="en-US" sz="2800" b="1">
                <a:latin typeface="Symbol" charset="0"/>
              </a:rPr>
              <a:t>l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2689225" y="260350"/>
            <a:ext cx="3944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Symbol" charset="0"/>
              </a:rPr>
              <a:t> l </a:t>
            </a:r>
            <a:r>
              <a:rPr lang="en-US" sz="3600" b="1">
                <a:solidFill>
                  <a:schemeClr val="accent2"/>
                </a:solidFill>
              </a:rPr>
              <a:t>of electrons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2852738" y="1944688"/>
            <a:ext cx="42338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What relationship between wavelength, </a:t>
            </a:r>
            <a:r>
              <a:rPr lang="en-US" b="1">
                <a:latin typeface="Symbol" charset="0"/>
              </a:rPr>
              <a:t>l,</a:t>
            </a:r>
            <a:r>
              <a:rPr lang="en-US"/>
              <a:t> and energy, E, and momentum, p, does this correspond to?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7515225" y="2389188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Debroglie</a:t>
            </a: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2689225" y="882650"/>
            <a:ext cx="4572000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(Who was famous guy who got Nobel prize in 1929 for the </a:t>
            </a:r>
            <a:r>
              <a:rPr lang="ja-JP" altLang="en-US" sz="2200"/>
              <a:t>“</a:t>
            </a:r>
            <a:r>
              <a:rPr lang="en-US" altLang="ja-JP" sz="2200"/>
              <a:t>wave nature of electrons</a:t>
            </a:r>
            <a:r>
              <a:rPr lang="ja-JP" altLang="en-US" sz="2200"/>
              <a:t>”</a:t>
            </a:r>
            <a:r>
              <a:rPr lang="en-US" altLang="ja-JP" sz="2200"/>
              <a:t>?</a:t>
            </a:r>
            <a:endParaRPr lang="en-US" sz="2200"/>
          </a:p>
        </p:txBody>
      </p:sp>
      <p:pic>
        <p:nvPicPr>
          <p:cNvPr id="33799" name="Picture 14" descr="Prince Louis-Victor Pierre Raymond de Brogl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863600"/>
            <a:ext cx="1376362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7"/>
          <p:cNvSpPr>
            <a:spLocks noChangeArrowheads="1"/>
          </p:cNvSpPr>
          <p:nvPr/>
        </p:nvSpPr>
        <p:spPr bwMode="auto">
          <a:xfrm>
            <a:off x="447675" y="3586163"/>
            <a:ext cx="85169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/>
              <a:t>The Planck constant came from law of black body radiation: that the electromagnetic radiation emitted by a black body could be modeled as a set of harmonic oscillators with </a:t>
            </a:r>
            <a:r>
              <a:rPr lang="en-US" altLang="ja-JP" b="1"/>
              <a:t>quantized</a:t>
            </a:r>
            <a:r>
              <a:rPr lang="en-US" altLang="ja-JP"/>
              <a:t> energy of the form: E = h</a:t>
            </a:r>
            <a:r>
              <a:rPr lang="en-US" altLang="ja-JP">
                <a:latin typeface="Symbol" charset="0"/>
              </a:rPr>
              <a:t>n</a:t>
            </a:r>
          </a:p>
          <a:p>
            <a:pPr algn="r"/>
            <a:r>
              <a:rPr lang="en-US" sz="1400"/>
              <a:t>http://en.wikipedia.org/wiki/Black-body</a:t>
            </a:r>
            <a:endParaRPr lang="en-US" altLang="ja-JP" sz="1400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1374775" y="3211513"/>
            <a:ext cx="456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/>
              <a:t>Where does Planck’s constant come from?</a:t>
            </a:r>
            <a:endParaRPr lang="en-US" sz="180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71675" y="4678363"/>
            <a:ext cx="6992938" cy="2111375"/>
            <a:chOff x="1056" y="3042"/>
            <a:chExt cx="3744" cy="1950"/>
          </a:xfrm>
        </p:grpSpPr>
        <p:pic>
          <p:nvPicPr>
            <p:cNvPr id="33803" name="Picture 19" descr="Blackbody-l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42"/>
              <a:ext cx="2880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Text Box 22"/>
            <p:cNvSpPr txBox="1">
              <a:spLocks noChangeArrowheads="1"/>
            </p:cNvSpPr>
            <p:nvPr/>
          </p:nvSpPr>
          <p:spPr bwMode="auto">
            <a:xfrm>
              <a:off x="3216" y="3216"/>
              <a:ext cx="1584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Relationship between radiation of an object and its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712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7" grpId="0"/>
      <p:bldP spid="101388" grpId="0"/>
      <p:bldP spid="15369" grpId="0"/>
      <p:bldP spid="1013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9463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Resolution of Electron Microscope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88900" y="933450"/>
            <a:ext cx="9144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Given electron 100 KeV, </a:t>
            </a:r>
          </a:p>
          <a:p>
            <a:pPr algn="ctr" eaLnBrk="1" hangingPunct="1"/>
            <a:r>
              <a:rPr lang="en-US" sz="2800"/>
              <a:t>(typical upper-value for electron microscope)</a:t>
            </a:r>
          </a:p>
          <a:p>
            <a:pPr algn="ctr" eaLnBrk="1" hangingPunct="1"/>
            <a:r>
              <a:rPr lang="en-US" sz="2800"/>
              <a:t>what is</a:t>
            </a:r>
            <a:r>
              <a:rPr lang="en-US" sz="2800">
                <a:latin typeface="Symbol" charset="0"/>
              </a:rPr>
              <a:t> l</a:t>
            </a:r>
            <a:r>
              <a:rPr lang="en-US" sz="2800"/>
              <a:t>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151063" y="3065463"/>
            <a:ext cx="493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100kV</a:t>
            </a:r>
            <a:r>
              <a:rPr lang="en-US" sz="1800"/>
              <a:t> = 0.004 nm (really short!)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4000500"/>
            <a:ext cx="9144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In reality, because not perfect electron lenses,  resolution is </a:t>
            </a:r>
            <a:r>
              <a:rPr lang="en-US" sz="2000">
                <a:cs typeface="Times New Roman" charset="0"/>
              </a:rPr>
              <a:t>~</a:t>
            </a:r>
            <a:r>
              <a:rPr lang="en-US" sz="2000"/>
              <a:t>1 nm.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E.M. are far from ideal.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0" y="2362200"/>
            <a:ext cx="905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/>
              <a:t>(h =6.63 × 10</a:t>
            </a:r>
            <a:r>
              <a:rPr lang="en-US" altLang="ja-JP" baseline="30000"/>
              <a:t>-34</a:t>
            </a:r>
            <a:r>
              <a:rPr lang="en-US" altLang="ja-JP"/>
              <a:t> J-sec = 4.1 × 10</a:t>
            </a:r>
            <a:r>
              <a:rPr lang="en-US" altLang="ja-JP" baseline="30000"/>
              <a:t>-15</a:t>
            </a:r>
            <a:r>
              <a:rPr lang="en-US" altLang="ja-JP"/>
              <a:t> eV-sec) </a:t>
            </a:r>
          </a:p>
        </p:txBody>
      </p:sp>
    </p:spTree>
    <p:extLst>
      <p:ext uri="{BB962C8B-B14F-4D97-AF65-F5344CB8AC3E}">
        <p14:creationId xmlns:p14="http://schemas.microsoft.com/office/powerpoint/2010/main" val="370887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  <p:bldP spid="102408" grpId="0"/>
      <p:bldP spid="102409" grpId="0"/>
      <p:bldP spid="102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prj_slab_wi_CTF_plus_noise_skewed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8" y="4700588"/>
            <a:ext cx="28067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3025" y="4427538"/>
            <a:ext cx="739775" cy="601662"/>
            <a:chOff x="1694" y="2981"/>
            <a:chExt cx="466" cy="379"/>
          </a:xfrm>
        </p:grpSpPr>
        <p:grpSp>
          <p:nvGrpSpPr>
            <p:cNvPr id="15468" name="Group 4"/>
            <p:cNvGrpSpPr>
              <a:grpSpLocks noChangeAspect="1"/>
            </p:cNvGrpSpPr>
            <p:nvPr/>
          </p:nvGrpSpPr>
          <p:grpSpPr bwMode="auto">
            <a:xfrm>
              <a:off x="2033" y="2981"/>
              <a:ext cx="127" cy="379"/>
              <a:chOff x="3936" y="1829"/>
              <a:chExt cx="144" cy="286"/>
            </a:xfrm>
          </p:grpSpPr>
          <p:sp>
            <p:nvSpPr>
              <p:cNvPr id="15470" name="AutoShape 5"/>
              <p:cNvSpPr>
                <a:spLocks noChangeAspect="1" noChangeArrowheads="1"/>
              </p:cNvSpPr>
              <p:nvPr/>
            </p:nvSpPr>
            <p:spPr bwMode="auto">
              <a:xfrm flipV="1">
                <a:off x="3936" y="2046"/>
                <a:ext cx="144" cy="69"/>
              </a:xfrm>
              <a:prstGeom prst="triangle">
                <a:avLst>
                  <a:gd name="adj" fmla="val 50000"/>
                </a:avLst>
              </a:prstGeom>
              <a:solidFill>
                <a:srgbClr val="FAF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1" name="Oval 6"/>
              <p:cNvSpPr>
                <a:spLocks noChangeAspect="1" noChangeArrowheads="1"/>
              </p:cNvSpPr>
              <p:nvPr/>
            </p:nvSpPr>
            <p:spPr bwMode="auto">
              <a:xfrm>
                <a:off x="3936" y="2016"/>
                <a:ext cx="144" cy="48"/>
              </a:xfrm>
              <a:prstGeom prst="ellipse">
                <a:avLst/>
              </a:prstGeom>
              <a:solidFill>
                <a:srgbClr val="FAF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2" name="AutoShape 7"/>
              <p:cNvSpPr>
                <a:spLocks noChangeAspect="1" noChangeArrowheads="1"/>
              </p:cNvSpPr>
              <p:nvPr/>
            </p:nvSpPr>
            <p:spPr bwMode="auto">
              <a:xfrm>
                <a:off x="3936" y="1849"/>
                <a:ext cx="144" cy="1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5 h 21600"/>
                  <a:gd name="T14" fmla="*/ 17100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AF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3" name="Oval 8"/>
              <p:cNvSpPr>
                <a:spLocks noChangeAspect="1" noChangeArrowheads="1"/>
              </p:cNvSpPr>
              <p:nvPr/>
            </p:nvSpPr>
            <p:spPr bwMode="auto">
              <a:xfrm>
                <a:off x="3936" y="1829"/>
                <a:ext cx="144" cy="48"/>
              </a:xfrm>
              <a:prstGeom prst="ellipse">
                <a:avLst/>
              </a:prstGeom>
              <a:solidFill>
                <a:srgbClr val="FAF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4" name="Oval 9"/>
              <p:cNvSpPr>
                <a:spLocks noChangeAspect="1" noChangeArrowheads="1"/>
              </p:cNvSpPr>
              <p:nvPr/>
            </p:nvSpPr>
            <p:spPr bwMode="auto">
              <a:xfrm>
                <a:off x="3972" y="2016"/>
                <a:ext cx="69" cy="23"/>
              </a:xfrm>
              <a:prstGeom prst="ellipse">
                <a:avLst/>
              </a:prstGeom>
              <a:solidFill>
                <a:srgbClr val="FAF4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469" name="Text Box 10"/>
            <p:cNvSpPr txBox="1">
              <a:spLocks noChangeArrowheads="1"/>
            </p:cNvSpPr>
            <p:nvPr/>
          </p:nvSpPr>
          <p:spPr bwMode="auto">
            <a:xfrm>
              <a:off x="1694" y="3077"/>
              <a:ext cx="3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latin typeface="Trebuchet MS" pitchFamily="-107" charset="0"/>
                </a:rPr>
                <a:t>NOISE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037388" y="3787775"/>
            <a:ext cx="1200150" cy="600075"/>
            <a:chOff x="2742" y="2818"/>
            <a:chExt cx="756" cy="378"/>
          </a:xfrm>
        </p:grpSpPr>
        <p:sp>
          <p:nvSpPr>
            <p:cNvPr id="15461" name="AutoShape 12"/>
            <p:cNvSpPr>
              <a:spLocks noChangeAspect="1" noChangeArrowheads="1"/>
            </p:cNvSpPr>
            <p:nvPr/>
          </p:nvSpPr>
          <p:spPr bwMode="auto">
            <a:xfrm flipV="1">
              <a:off x="2772" y="2941"/>
              <a:ext cx="94" cy="2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47 w 21600"/>
                <a:gd name="T13" fmla="*/ 3553 h 21600"/>
                <a:gd name="T14" fmla="*/ 18153 w 21600"/>
                <a:gd name="T15" fmla="*/ 180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502" y="21600"/>
                  </a:lnTo>
                  <a:lnTo>
                    <a:pt x="180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2" name="Oval 13"/>
            <p:cNvSpPr>
              <a:spLocks noChangeAspect="1" noChangeArrowheads="1"/>
            </p:cNvSpPr>
            <p:nvPr/>
          </p:nvSpPr>
          <p:spPr bwMode="auto">
            <a:xfrm flipV="1">
              <a:off x="2742" y="2896"/>
              <a:ext cx="155" cy="77"/>
            </a:xfrm>
            <a:prstGeom prst="ellipse">
              <a:avLst/>
            </a:prstGeom>
            <a:solidFill>
              <a:srgbClr val="EA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3" name="Oval 14"/>
            <p:cNvSpPr>
              <a:spLocks noChangeAspect="1" noChangeArrowheads="1"/>
            </p:cNvSpPr>
            <p:nvPr/>
          </p:nvSpPr>
          <p:spPr bwMode="auto">
            <a:xfrm>
              <a:off x="2773" y="3146"/>
              <a:ext cx="92" cy="50"/>
            </a:xfrm>
            <a:prstGeom prst="ellipse">
              <a:avLst/>
            </a:prstGeom>
            <a:solidFill>
              <a:srgbClr val="EA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4" name="AutoShape 15"/>
            <p:cNvSpPr>
              <a:spLocks noChangeAspect="1" noChangeArrowheads="1"/>
            </p:cNvSpPr>
            <p:nvPr/>
          </p:nvSpPr>
          <p:spPr bwMode="auto">
            <a:xfrm>
              <a:off x="2742" y="2818"/>
              <a:ext cx="155" cy="111"/>
            </a:xfrm>
            <a:prstGeom prst="triangle">
              <a:avLst>
                <a:gd name="adj" fmla="val 50000"/>
              </a:avLst>
            </a:prstGeom>
            <a:solidFill>
              <a:srgbClr val="EA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5" name="AutoShape 16"/>
            <p:cNvSpPr>
              <a:spLocks noChangeAspect="1" noChangeArrowheads="1"/>
            </p:cNvSpPr>
            <p:nvPr/>
          </p:nvSpPr>
          <p:spPr bwMode="auto">
            <a:xfrm>
              <a:off x="2744" y="2827"/>
              <a:ext cx="151" cy="107"/>
            </a:xfrm>
            <a:prstGeom prst="triangle">
              <a:avLst>
                <a:gd name="adj" fmla="val 50000"/>
              </a:avLst>
            </a:prstGeom>
            <a:solidFill>
              <a:srgbClr val="EA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6" name="Oval 17"/>
            <p:cNvSpPr>
              <a:spLocks noChangeAspect="1" noChangeArrowheads="1"/>
            </p:cNvSpPr>
            <p:nvPr/>
          </p:nvSpPr>
          <p:spPr bwMode="auto">
            <a:xfrm>
              <a:off x="2775" y="3141"/>
              <a:ext cx="87" cy="45"/>
            </a:xfrm>
            <a:prstGeom prst="ellipse">
              <a:avLst/>
            </a:prstGeom>
            <a:solidFill>
              <a:srgbClr val="EA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7" name="Text Box 18"/>
            <p:cNvSpPr txBox="1">
              <a:spLocks noChangeArrowheads="1"/>
            </p:cNvSpPr>
            <p:nvPr/>
          </p:nvSpPr>
          <p:spPr bwMode="auto">
            <a:xfrm>
              <a:off x="2839" y="2915"/>
              <a:ext cx="6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latin typeface="Trebuchet MS" pitchFamily="-107" charset="0"/>
                </a:rPr>
                <a:t> AVERAGING</a:t>
              </a:r>
            </a:p>
          </p:txBody>
        </p:sp>
      </p:grpSp>
      <p:pic>
        <p:nvPicPr>
          <p:cNvPr id="101395" name="Picture 19" descr="prj_slab_wi_CTF_skewed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081338"/>
            <a:ext cx="31257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182813" y="2695575"/>
            <a:ext cx="1260475" cy="733425"/>
            <a:chOff x="1588" y="1769"/>
            <a:chExt cx="794" cy="462"/>
          </a:xfrm>
        </p:grpSpPr>
        <p:grpSp>
          <p:nvGrpSpPr>
            <p:cNvPr id="15454" name="Group 21"/>
            <p:cNvGrpSpPr>
              <a:grpSpLocks/>
            </p:cNvGrpSpPr>
            <p:nvPr/>
          </p:nvGrpSpPr>
          <p:grpSpPr bwMode="auto">
            <a:xfrm>
              <a:off x="2208" y="1769"/>
              <a:ext cx="144" cy="462"/>
              <a:chOff x="3936" y="1829"/>
              <a:chExt cx="144" cy="286"/>
            </a:xfrm>
          </p:grpSpPr>
          <p:sp>
            <p:nvSpPr>
              <p:cNvPr id="15456" name="AutoShape 22"/>
              <p:cNvSpPr>
                <a:spLocks noChangeArrowheads="1"/>
              </p:cNvSpPr>
              <p:nvPr/>
            </p:nvSpPr>
            <p:spPr bwMode="auto">
              <a:xfrm flipV="1">
                <a:off x="3936" y="2046"/>
                <a:ext cx="144" cy="69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7" name="Oval 23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144" cy="4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8" name="AutoShape 24"/>
              <p:cNvSpPr>
                <a:spLocks noChangeArrowheads="1"/>
              </p:cNvSpPr>
              <p:nvPr/>
            </p:nvSpPr>
            <p:spPr bwMode="auto">
              <a:xfrm>
                <a:off x="3936" y="1849"/>
                <a:ext cx="144" cy="1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5 h 21600"/>
                  <a:gd name="T14" fmla="*/ 17100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9" name="Oval 25"/>
              <p:cNvSpPr>
                <a:spLocks noChangeArrowheads="1"/>
              </p:cNvSpPr>
              <p:nvPr/>
            </p:nvSpPr>
            <p:spPr bwMode="auto">
              <a:xfrm>
                <a:off x="3936" y="1829"/>
                <a:ext cx="144" cy="4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0" name="Oval 26"/>
              <p:cNvSpPr>
                <a:spLocks noChangeAspect="1" noChangeArrowheads="1"/>
              </p:cNvSpPr>
              <p:nvPr/>
            </p:nvSpPr>
            <p:spPr bwMode="auto">
              <a:xfrm>
                <a:off x="3972" y="2016"/>
                <a:ext cx="69" cy="23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455" name="Text Box 27"/>
            <p:cNvSpPr txBox="1">
              <a:spLocks noChangeArrowheads="1"/>
            </p:cNvSpPr>
            <p:nvPr/>
          </p:nvSpPr>
          <p:spPr bwMode="auto">
            <a:xfrm>
              <a:off x="1588" y="1928"/>
              <a:ext cx="79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en-US" sz="1200" b="1">
                  <a:latin typeface="Trebuchet MS" pitchFamily="-107" charset="0"/>
                </a:rPr>
                <a:t>EM IMAGING     </a:t>
              </a:r>
            </a:p>
          </p:txBody>
        </p:sp>
      </p:grpSp>
      <p:pic>
        <p:nvPicPr>
          <p:cNvPr id="101404" name="Picture 28" descr="fq_8A_Klenow_cli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1523" y="1305856"/>
            <a:ext cx="895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29"/>
          <p:cNvSpPr txBox="1">
            <a:spLocks noChangeArrowheads="1"/>
          </p:cNvSpPr>
          <p:nvPr/>
        </p:nvSpPr>
        <p:spPr bwMode="auto">
          <a:xfrm>
            <a:off x="1396542" y="20638"/>
            <a:ext cx="6446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Trebuchet MS" pitchFamily="-107" charset="0"/>
              </a:rPr>
              <a:t>Recent </a:t>
            </a:r>
            <a:r>
              <a:rPr lang="en-US" sz="2800" dirty="0" smtClean="0">
                <a:latin typeface="Trebuchet MS" pitchFamily="-107" charset="0"/>
              </a:rPr>
              <a:t>Revolution: Single </a:t>
            </a:r>
            <a:r>
              <a:rPr lang="en-US" sz="2800" dirty="0">
                <a:latin typeface="Trebuchet MS" pitchFamily="-107" charset="0"/>
              </a:rPr>
              <a:t>Particle </a:t>
            </a:r>
            <a:r>
              <a:rPr lang="en-US" sz="2800" dirty="0" smtClean="0">
                <a:latin typeface="Trebuchet MS" pitchFamily="-107" charset="0"/>
              </a:rPr>
              <a:t>E.M.</a:t>
            </a:r>
            <a:endParaRPr lang="en-US" sz="2800" dirty="0">
              <a:latin typeface="Trebuchet MS" pitchFamily="-107" charset="0"/>
            </a:endParaRPr>
          </a:p>
        </p:txBody>
      </p:sp>
      <p:sp>
        <p:nvSpPr>
          <p:cNvPr id="15369" name="Line 30"/>
          <p:cNvSpPr>
            <a:spLocks noChangeShapeType="1"/>
          </p:cNvSpPr>
          <p:nvPr/>
        </p:nvSpPr>
        <p:spPr bwMode="auto">
          <a:xfrm>
            <a:off x="457200" y="6096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662613" y="4787900"/>
            <a:ext cx="3049587" cy="1373188"/>
            <a:chOff x="3791" y="1584"/>
            <a:chExt cx="1921" cy="865"/>
          </a:xfrm>
        </p:grpSpPr>
        <p:pic>
          <p:nvPicPr>
            <p:cNvPr id="15439" name="Picture 32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42" y="187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0" name="Picture 33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3" y="1584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1" name="Picture 34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86" y="187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2" name="Picture 35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1" y="1584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3" name="Picture 36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1" y="2167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4" name="Picture 37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1" y="187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5" name="Picture 38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86" y="2167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6" name="Picture 39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86" y="1584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7" name="Picture 40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3" y="187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8" name="Picture 41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58" y="187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9" name="Picture 42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58" y="1584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0" name="Picture 43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30" y="187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1" name="Picture 44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30" y="1584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2" name="Picture 45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42" y="1584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3" name="Picture 46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42" y="2167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876925" y="4778375"/>
            <a:ext cx="2581275" cy="1514475"/>
            <a:chOff x="-432" y="3017"/>
            <a:chExt cx="1626" cy="954"/>
          </a:xfrm>
        </p:grpSpPr>
        <p:pic>
          <p:nvPicPr>
            <p:cNvPr id="15424" name="Picture 48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912" y="3017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5" name="Picture 49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6" y="3017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6" name="Picture 50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240" y="3017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7" name="Picture 51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432" y="3017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8" name="Picture 52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912" y="335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9" name="Picture 53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96" y="335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0" name="Picture 54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6" y="3689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1" name="Picture 55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96" y="3689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2" name="Picture 56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96" y="3017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3" name="Picture 57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6" y="335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4" name="Picture 58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432" y="3689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5" name="Picture 59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32" y="335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6" name="Picture 60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240" y="3689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7" name="Picture 61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912" y="3689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8" name="Picture 62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240" y="335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5876925" y="4778375"/>
            <a:ext cx="2581275" cy="1514475"/>
            <a:chOff x="0" y="3120"/>
            <a:chExt cx="1626" cy="954"/>
          </a:xfrm>
        </p:grpSpPr>
        <p:pic>
          <p:nvPicPr>
            <p:cNvPr id="15409" name="Picture 64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44" y="312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0" name="Picture 65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8" y="312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66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2" y="312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2" name="Picture 67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12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3" name="Picture 68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44" y="3456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4" name="Picture 69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" y="3456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5" name="Picture 70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08" y="379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6" name="Picture 71" descr="part_class_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" y="379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7" name="Picture 72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" y="312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8" name="Picture 73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8" y="3456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9" name="Picture 74" descr="part_class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379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0" name="Picture 75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456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1" name="Picture 76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2" y="379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2" name="Picture 77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44" y="379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3" name="Picture 78" descr="part_class_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2" y="3462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5761038" y="4483100"/>
            <a:ext cx="2795587" cy="274638"/>
            <a:chOff x="3629" y="2824"/>
            <a:chExt cx="1761" cy="173"/>
          </a:xfrm>
        </p:grpSpPr>
        <p:sp>
          <p:nvSpPr>
            <p:cNvPr id="15406" name="Text Box 80"/>
            <p:cNvSpPr txBox="1">
              <a:spLocks noChangeArrowheads="1"/>
            </p:cNvSpPr>
            <p:nvPr/>
          </p:nvSpPr>
          <p:spPr bwMode="auto">
            <a:xfrm>
              <a:off x="3629" y="2824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latin typeface="Trebuchet MS" pitchFamily="-107" charset="0"/>
                </a:rPr>
                <a:t>Class X</a:t>
              </a:r>
            </a:p>
          </p:txBody>
        </p:sp>
        <p:sp>
          <p:nvSpPr>
            <p:cNvPr id="15407" name="Text Box 81"/>
            <p:cNvSpPr txBox="1">
              <a:spLocks noChangeArrowheads="1"/>
            </p:cNvSpPr>
            <p:nvPr/>
          </p:nvSpPr>
          <p:spPr bwMode="auto">
            <a:xfrm>
              <a:off x="4299" y="2824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latin typeface="Trebuchet MS" pitchFamily="-107" charset="0"/>
                </a:rPr>
                <a:t>Class Y</a:t>
              </a:r>
            </a:p>
          </p:txBody>
        </p:sp>
        <p:sp>
          <p:nvSpPr>
            <p:cNvPr id="15408" name="Text Box 82"/>
            <p:cNvSpPr txBox="1">
              <a:spLocks noChangeArrowheads="1"/>
            </p:cNvSpPr>
            <p:nvPr/>
          </p:nvSpPr>
          <p:spPr bwMode="auto">
            <a:xfrm>
              <a:off x="4970" y="2824"/>
              <a:ext cx="4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latin typeface="Trebuchet MS" pitchFamily="-107" charset="0"/>
                </a:rPr>
                <a:t>Class Z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6829425" y="2145551"/>
            <a:ext cx="2025650" cy="709613"/>
            <a:chOff x="4302" y="1248"/>
            <a:chExt cx="1276" cy="447"/>
          </a:xfrm>
        </p:grpSpPr>
        <p:sp>
          <p:nvSpPr>
            <p:cNvPr id="15398" name="Text Box 84"/>
            <p:cNvSpPr txBox="1">
              <a:spLocks noChangeArrowheads="1"/>
            </p:cNvSpPr>
            <p:nvPr/>
          </p:nvSpPr>
          <p:spPr bwMode="auto">
            <a:xfrm>
              <a:off x="4302" y="1416"/>
              <a:ext cx="127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en-US" sz="1200" b="1">
                  <a:latin typeface="Trebuchet MS" pitchFamily="-107" charset="0"/>
                </a:rPr>
                <a:t>       3D RECONSTRUCTION</a:t>
              </a:r>
            </a:p>
          </p:txBody>
        </p:sp>
        <p:grpSp>
          <p:nvGrpSpPr>
            <p:cNvPr id="15399" name="Group 85"/>
            <p:cNvGrpSpPr>
              <a:grpSpLocks/>
            </p:cNvGrpSpPr>
            <p:nvPr/>
          </p:nvGrpSpPr>
          <p:grpSpPr bwMode="auto">
            <a:xfrm>
              <a:off x="4396" y="1248"/>
              <a:ext cx="184" cy="447"/>
              <a:chOff x="3552" y="1440"/>
              <a:chExt cx="184" cy="447"/>
            </a:xfrm>
          </p:grpSpPr>
          <p:sp>
            <p:nvSpPr>
              <p:cNvPr id="1540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588" y="1585"/>
                <a:ext cx="111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03 w 21600"/>
                  <a:gd name="T13" fmla="*/ 3560 h 21600"/>
                  <a:gd name="T14" fmla="*/ 18097 w 21600"/>
                  <a:gd name="T15" fmla="*/ 180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502" y="21600"/>
                    </a:lnTo>
                    <a:lnTo>
                      <a:pt x="180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6E4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1" name="Oval 87"/>
              <p:cNvSpPr>
                <a:spLocks noChangeAspect="1" noChangeArrowheads="1"/>
              </p:cNvSpPr>
              <p:nvPr/>
            </p:nvSpPr>
            <p:spPr bwMode="auto">
              <a:xfrm flipV="1">
                <a:off x="3552" y="1532"/>
                <a:ext cx="184" cy="92"/>
              </a:xfrm>
              <a:prstGeom prst="ellipse">
                <a:avLst/>
              </a:prstGeom>
              <a:solidFill>
                <a:srgbClr val="FF6E4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2" name="Oval 88"/>
              <p:cNvSpPr>
                <a:spLocks noChangeArrowheads="1"/>
              </p:cNvSpPr>
              <p:nvPr/>
            </p:nvSpPr>
            <p:spPr bwMode="auto">
              <a:xfrm>
                <a:off x="3589" y="1828"/>
                <a:ext cx="109" cy="59"/>
              </a:xfrm>
              <a:prstGeom prst="ellipse">
                <a:avLst/>
              </a:prstGeom>
              <a:solidFill>
                <a:srgbClr val="FF6E4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3" name="AutoShape 89"/>
              <p:cNvSpPr>
                <a:spLocks noChangeAspect="1" noChangeArrowheads="1"/>
              </p:cNvSpPr>
              <p:nvPr/>
            </p:nvSpPr>
            <p:spPr bwMode="auto">
              <a:xfrm>
                <a:off x="3552" y="1440"/>
                <a:ext cx="184" cy="132"/>
              </a:xfrm>
              <a:prstGeom prst="triangle">
                <a:avLst>
                  <a:gd name="adj" fmla="val 50000"/>
                </a:avLst>
              </a:prstGeom>
              <a:solidFill>
                <a:srgbClr val="FF6E4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4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3554" y="1450"/>
                <a:ext cx="180" cy="127"/>
              </a:xfrm>
              <a:prstGeom prst="triangle">
                <a:avLst>
                  <a:gd name="adj" fmla="val 50000"/>
                </a:avLst>
              </a:prstGeom>
              <a:solidFill>
                <a:srgbClr val="FF6E4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5" name="Oval 91"/>
              <p:cNvSpPr>
                <a:spLocks noChangeAspect="1" noChangeArrowheads="1"/>
              </p:cNvSpPr>
              <p:nvPr/>
            </p:nvSpPr>
            <p:spPr bwMode="auto">
              <a:xfrm>
                <a:off x="3591" y="1822"/>
                <a:ext cx="104" cy="53"/>
              </a:xfrm>
              <a:prstGeom prst="ellipse">
                <a:avLst/>
              </a:prstGeom>
              <a:solidFill>
                <a:srgbClr val="FF6E4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5638800" y="2832846"/>
            <a:ext cx="3024188" cy="927100"/>
            <a:chOff x="3552" y="2050"/>
            <a:chExt cx="1905" cy="584"/>
          </a:xfrm>
        </p:grpSpPr>
        <p:grpSp>
          <p:nvGrpSpPr>
            <p:cNvPr id="15390" name="Group 93"/>
            <p:cNvGrpSpPr>
              <a:grpSpLocks/>
            </p:cNvGrpSpPr>
            <p:nvPr/>
          </p:nvGrpSpPr>
          <p:grpSpPr bwMode="auto">
            <a:xfrm>
              <a:off x="3696" y="2352"/>
              <a:ext cx="1626" cy="282"/>
              <a:chOff x="3696" y="432"/>
              <a:chExt cx="1626" cy="282"/>
            </a:xfrm>
          </p:grpSpPr>
          <p:pic>
            <p:nvPicPr>
              <p:cNvPr id="15395" name="Picture 94" descr="classum_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368" y="432"/>
                <a:ext cx="282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95" descr="classum_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696" y="432"/>
                <a:ext cx="282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96" descr="classum_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040" y="432"/>
                <a:ext cx="282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91" name="Group 97"/>
            <p:cNvGrpSpPr>
              <a:grpSpLocks/>
            </p:cNvGrpSpPr>
            <p:nvPr/>
          </p:nvGrpSpPr>
          <p:grpSpPr bwMode="auto">
            <a:xfrm>
              <a:off x="3552" y="2050"/>
              <a:ext cx="1905" cy="294"/>
              <a:chOff x="3552" y="2050"/>
              <a:chExt cx="1905" cy="294"/>
            </a:xfrm>
          </p:grpSpPr>
          <p:sp>
            <p:nvSpPr>
              <p:cNvPr id="15392" name="Text Box 98"/>
              <p:cNvSpPr txBox="1">
                <a:spLocks noChangeArrowheads="1"/>
              </p:cNvSpPr>
              <p:nvPr/>
            </p:nvSpPr>
            <p:spPr bwMode="auto">
              <a:xfrm>
                <a:off x="3552" y="2050"/>
                <a:ext cx="5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 b="1">
                    <a:latin typeface="Trebuchet MS" pitchFamily="-107" charset="0"/>
                  </a:rPr>
                  <a:t>Class </a:t>
                </a:r>
              </a:p>
              <a:p>
                <a:pPr algn="ctr" eaLnBrk="1" hangingPunct="1"/>
                <a:r>
                  <a:rPr lang="en-US" sz="1200" b="1">
                    <a:latin typeface="Trebuchet MS" pitchFamily="-107" charset="0"/>
                  </a:rPr>
                  <a:t>Average X</a:t>
                </a:r>
              </a:p>
            </p:txBody>
          </p:sp>
          <p:sp>
            <p:nvSpPr>
              <p:cNvPr id="15393" name="Text Box 99"/>
              <p:cNvSpPr txBox="1">
                <a:spLocks noChangeArrowheads="1"/>
              </p:cNvSpPr>
              <p:nvPr/>
            </p:nvSpPr>
            <p:spPr bwMode="auto">
              <a:xfrm>
                <a:off x="4223" y="2050"/>
                <a:ext cx="5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 b="1">
                    <a:latin typeface="Trebuchet MS" pitchFamily="-107" charset="0"/>
                  </a:rPr>
                  <a:t>Class</a:t>
                </a:r>
              </a:p>
              <a:p>
                <a:pPr algn="ctr" eaLnBrk="1" hangingPunct="1"/>
                <a:r>
                  <a:rPr lang="en-US" sz="1200" b="1">
                    <a:latin typeface="Trebuchet MS" pitchFamily="-107" charset="0"/>
                  </a:rPr>
                  <a:t>Average Y</a:t>
                </a:r>
              </a:p>
            </p:txBody>
          </p:sp>
          <p:sp>
            <p:nvSpPr>
              <p:cNvPr id="15394" name="Text Box 100"/>
              <p:cNvSpPr txBox="1">
                <a:spLocks noChangeArrowheads="1"/>
              </p:cNvSpPr>
              <p:nvPr/>
            </p:nvSpPr>
            <p:spPr bwMode="auto">
              <a:xfrm>
                <a:off x="4896" y="2056"/>
                <a:ext cx="5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 b="1">
                    <a:latin typeface="Trebuchet MS" pitchFamily="-107" charset="0"/>
                  </a:rPr>
                  <a:t>Class</a:t>
                </a:r>
              </a:p>
              <a:p>
                <a:pPr algn="ctr" eaLnBrk="1" hangingPunct="1"/>
                <a:r>
                  <a:rPr lang="en-US" sz="1200" b="1">
                    <a:latin typeface="Trebuchet MS" pitchFamily="-107" charset="0"/>
                  </a:rPr>
                  <a:t>Average Z</a:t>
                </a:r>
              </a:p>
            </p:txBody>
          </p:sp>
        </p:grpSp>
      </p:grpSp>
      <p:grpSp>
        <p:nvGrpSpPr>
          <p:cNvPr id="16" name="Group 101"/>
          <p:cNvGrpSpPr>
            <a:grpSpLocks noChangeAspect="1"/>
          </p:cNvGrpSpPr>
          <p:nvPr/>
        </p:nvGrpSpPr>
        <p:grpSpPr bwMode="auto">
          <a:xfrm rot="-5400000">
            <a:off x="7802563" y="6378575"/>
            <a:ext cx="401638" cy="401637"/>
            <a:chOff x="336" y="1776"/>
            <a:chExt cx="336" cy="336"/>
          </a:xfrm>
        </p:grpSpPr>
        <p:sp>
          <p:nvSpPr>
            <p:cNvPr id="15388" name="AutoShape 102"/>
            <p:cNvSpPr>
              <a:spLocks noChangeAspect="1" noChangeArrowheads="1"/>
            </p:cNvSpPr>
            <p:nvPr/>
          </p:nvSpPr>
          <p:spPr bwMode="auto">
            <a:xfrm>
              <a:off x="336" y="1776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206" y="6621"/>
                  </a:moveTo>
                  <a:cubicBezTo>
                    <a:pt x="13244" y="5837"/>
                    <a:pt x="12041" y="5408"/>
                    <a:pt x="10800" y="5408"/>
                  </a:cubicBezTo>
                  <a:cubicBezTo>
                    <a:pt x="7822" y="5409"/>
                    <a:pt x="5409" y="7822"/>
                    <a:pt x="5409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286" y="-1"/>
                    <a:pt x="15697" y="858"/>
                    <a:pt x="17624" y="2429"/>
                  </a:cubicBezTo>
                  <a:lnTo>
                    <a:pt x="19330" y="336"/>
                  </a:lnTo>
                  <a:lnTo>
                    <a:pt x="20104" y="7940"/>
                  </a:lnTo>
                  <a:lnTo>
                    <a:pt x="12500" y="8714"/>
                  </a:lnTo>
                  <a:lnTo>
                    <a:pt x="14206" y="6621"/>
                  </a:lnTo>
                  <a:close/>
                </a:path>
              </a:pathLst>
            </a:custGeom>
            <a:solidFill>
              <a:srgbClr val="B82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9" name="AutoShape 103"/>
            <p:cNvSpPr>
              <a:spLocks noChangeAspect="1" noChangeArrowheads="1"/>
            </p:cNvSpPr>
            <p:nvPr/>
          </p:nvSpPr>
          <p:spPr bwMode="auto">
            <a:xfrm flipV="1">
              <a:off x="336" y="1776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206" y="6621"/>
                  </a:moveTo>
                  <a:cubicBezTo>
                    <a:pt x="13244" y="5837"/>
                    <a:pt x="12041" y="5408"/>
                    <a:pt x="10800" y="5408"/>
                  </a:cubicBezTo>
                  <a:cubicBezTo>
                    <a:pt x="7822" y="5409"/>
                    <a:pt x="5409" y="7822"/>
                    <a:pt x="5409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286" y="-1"/>
                    <a:pt x="15697" y="858"/>
                    <a:pt x="17624" y="2429"/>
                  </a:cubicBezTo>
                  <a:lnTo>
                    <a:pt x="19330" y="336"/>
                  </a:lnTo>
                  <a:lnTo>
                    <a:pt x="20104" y="7940"/>
                  </a:lnTo>
                  <a:lnTo>
                    <a:pt x="12500" y="8714"/>
                  </a:lnTo>
                  <a:lnTo>
                    <a:pt x="14206" y="6621"/>
                  </a:lnTo>
                  <a:close/>
                </a:path>
              </a:pathLst>
            </a:custGeom>
            <a:solidFill>
              <a:srgbClr val="B82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480" name="Text Box 104"/>
          <p:cNvSpPr txBox="1">
            <a:spLocks noChangeArrowheads="1"/>
          </p:cNvSpPr>
          <p:nvPr/>
        </p:nvSpPr>
        <p:spPr bwMode="auto">
          <a:xfrm>
            <a:off x="6491413" y="63785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 dirty="0">
                <a:latin typeface="Trebuchet MS" pitchFamily="-107" charset="0"/>
              </a:rPr>
              <a:t>ALIGNMENT</a:t>
            </a:r>
          </a:p>
        </p:txBody>
      </p:sp>
      <p:sp>
        <p:nvSpPr>
          <p:cNvPr id="101481" name="Text Box 105"/>
          <p:cNvSpPr txBox="1">
            <a:spLocks noChangeArrowheads="1"/>
          </p:cNvSpPr>
          <p:nvPr/>
        </p:nvSpPr>
        <p:spPr bwMode="auto">
          <a:xfrm>
            <a:off x="4619625" y="637857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 dirty="0">
                <a:latin typeface="Trebuchet MS" pitchFamily="-107" charset="0"/>
              </a:rPr>
              <a:t>CLASSIFICATION</a:t>
            </a:r>
          </a:p>
        </p:txBody>
      </p:sp>
      <p:grpSp>
        <p:nvGrpSpPr>
          <p:cNvPr id="17" name="Group 106"/>
          <p:cNvGrpSpPr>
            <a:grpSpLocks noChangeAspect="1"/>
          </p:cNvGrpSpPr>
          <p:nvPr/>
        </p:nvGrpSpPr>
        <p:grpSpPr bwMode="auto">
          <a:xfrm>
            <a:off x="4810125" y="5110163"/>
            <a:ext cx="703263" cy="293687"/>
            <a:chOff x="3030" y="3504"/>
            <a:chExt cx="371" cy="155"/>
          </a:xfrm>
        </p:grpSpPr>
        <p:sp>
          <p:nvSpPr>
            <p:cNvPr id="15382" name="AutoShape 107"/>
            <p:cNvSpPr>
              <a:spLocks noChangeAspect="1" noChangeArrowheads="1"/>
            </p:cNvSpPr>
            <p:nvPr/>
          </p:nvSpPr>
          <p:spPr bwMode="auto">
            <a:xfrm rot="5400000" flipV="1">
              <a:off x="3116" y="3466"/>
              <a:ext cx="94" cy="2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47 w 21600"/>
                <a:gd name="T13" fmla="*/ 3553 h 21600"/>
                <a:gd name="T14" fmla="*/ 18153 w 21600"/>
                <a:gd name="T15" fmla="*/ 180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502" y="21600"/>
                  </a:lnTo>
                  <a:lnTo>
                    <a:pt x="180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3" name="Oval 108"/>
            <p:cNvSpPr>
              <a:spLocks noChangeAspect="1" noChangeArrowheads="1"/>
            </p:cNvSpPr>
            <p:nvPr/>
          </p:nvSpPr>
          <p:spPr bwMode="auto">
            <a:xfrm rot="5400000" flipV="1">
              <a:off x="3207" y="3567"/>
              <a:ext cx="155" cy="29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4" name="Oval 109"/>
            <p:cNvSpPr>
              <a:spLocks noChangeAspect="1" noChangeArrowheads="1"/>
            </p:cNvSpPr>
            <p:nvPr/>
          </p:nvSpPr>
          <p:spPr bwMode="auto">
            <a:xfrm rot="5400000">
              <a:off x="2996" y="3570"/>
              <a:ext cx="92" cy="23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5" name="AutoShape 110"/>
            <p:cNvSpPr>
              <a:spLocks noChangeAspect="1" noChangeArrowheads="1"/>
            </p:cNvSpPr>
            <p:nvPr/>
          </p:nvSpPr>
          <p:spPr bwMode="auto">
            <a:xfrm rot="5400000">
              <a:off x="3268" y="3526"/>
              <a:ext cx="155" cy="111"/>
            </a:xfrm>
            <a:prstGeom prst="triangle">
              <a:avLst>
                <a:gd name="adj" fmla="val 50000"/>
              </a:avLst>
            </a:prstGeom>
            <a:solidFill>
              <a:srgbClr val="EA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AutoShape 111"/>
            <p:cNvSpPr>
              <a:spLocks noChangeAspect="1" noChangeArrowheads="1"/>
            </p:cNvSpPr>
            <p:nvPr/>
          </p:nvSpPr>
          <p:spPr bwMode="auto">
            <a:xfrm rot="5400000">
              <a:off x="3263" y="3528"/>
              <a:ext cx="151" cy="107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7" name="Oval 112"/>
            <p:cNvSpPr>
              <a:spLocks noChangeAspect="1" noChangeArrowheads="1"/>
            </p:cNvSpPr>
            <p:nvPr/>
          </p:nvSpPr>
          <p:spPr bwMode="auto">
            <a:xfrm rot="5400000">
              <a:off x="3003" y="3570"/>
              <a:ext cx="87" cy="23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1489" name="Picture 113" descr="slab_with_Klenow_carbon_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47800" y="1143000"/>
            <a:ext cx="33639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Text Box 114"/>
          <p:cNvSpPr txBox="1">
            <a:spLocks noChangeArrowheads="1"/>
          </p:cNvSpPr>
          <p:nvPr/>
        </p:nvSpPr>
        <p:spPr bwMode="auto">
          <a:xfrm>
            <a:off x="0" y="6521450"/>
            <a:ext cx="1798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>
                <a:latin typeface="Helvetica Neue Light" pitchFamily="-107" charset="0"/>
              </a:rPr>
              <a:t>Andres Leschziner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708" y="637861"/>
            <a:ext cx="7824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combined with x-ray crystallography, the most amazing technique!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43708" y="1011757"/>
            <a:ext cx="7842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Atomic resolution on samples which you can’t crystallize the whole thing!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8833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1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80" grpId="0"/>
      <p:bldP spid="101480" grpId="1"/>
      <p:bldP spid="101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6807" y="5857539"/>
            <a:ext cx="46411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dirty="0"/>
              <a:t>WCY Lau &amp; JL Rubinstein </a:t>
            </a:r>
            <a:r>
              <a:rPr lang="en-GB" i="1" dirty="0" smtClean="0"/>
              <a:t>Nature</a:t>
            </a:r>
            <a:r>
              <a:rPr lang="en-GB" dirty="0" smtClean="0"/>
              <a:t> (</a:t>
            </a:r>
            <a:r>
              <a:rPr lang="en-GB" dirty="0"/>
              <a:t>2011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9899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r>
              <a:rPr lang="en-GB" altLang="zh-CN" sz="2800" b="1" dirty="0"/>
              <a:t>Three-dimensional map of the </a:t>
            </a:r>
            <a:r>
              <a:rPr lang="en-GB" altLang="zh-CN" sz="2800" b="1" i="1" dirty="0"/>
              <a:t>T. </a:t>
            </a:r>
            <a:r>
              <a:rPr lang="en-GB" altLang="zh-CN" sz="2800" b="1" i="1" dirty="0" err="1"/>
              <a:t>thermophilus</a:t>
            </a:r>
            <a:r>
              <a:rPr lang="en-GB" altLang="zh-CN" sz="2800" b="1" dirty="0"/>
              <a:t> ATP </a:t>
            </a:r>
            <a:r>
              <a:rPr lang="en-GB" altLang="zh-CN" sz="2800" b="1" dirty="0" smtClean="0"/>
              <a:t>synthase</a:t>
            </a:r>
            <a:endParaRPr lang="en-GB" altLang="zh-CN" sz="2800" b="1" dirty="0"/>
          </a:p>
        </p:txBody>
      </p:sp>
      <p:pic>
        <p:nvPicPr>
          <p:cNvPr id="7393" name="Picture 225" descr="nature10699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" y="1357313"/>
            <a:ext cx="8756952" cy="33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2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52388"/>
            <a:ext cx="914400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/>
          <a:p>
            <a:pPr algn="ctr">
              <a:defRPr/>
            </a:pPr>
            <a:r>
              <a:rPr lang="en-US" sz="3700" b="1" dirty="0">
                <a:solidFill>
                  <a:srgbClr val="0000FF"/>
                </a:solidFill>
                <a:latin typeface="Times New Roman" charset="0"/>
                <a:cs typeface="Arial" charset="0"/>
              </a:rPr>
              <a:t>Class evaluation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717550" y="1203325"/>
            <a:ext cx="780097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 anchor="ctr">
            <a:spAutoFit/>
          </a:bodyPr>
          <a:lstStyle/>
          <a:p>
            <a:pPr marL="509588" indent="-509588" algn="l">
              <a:buFontTx/>
              <a:buAutoNum type="arabicPeriod"/>
              <a:defRPr/>
            </a:pPr>
            <a:r>
              <a:rPr kumimoji="1" lang="en-US" sz="2500" dirty="0">
                <a:latin typeface="Times New Roman" charset="0"/>
                <a:cs typeface="New MingLiu" charset="0"/>
              </a:rPr>
              <a:t>What was the most interesting thing you learned in class today?</a:t>
            </a:r>
          </a:p>
          <a:p>
            <a:pPr marL="509588" indent="-509588" algn="l">
              <a:defRPr/>
            </a:pPr>
            <a:endParaRPr kumimoji="1" lang="en-US" altLang="ja-JP" sz="2500" dirty="0">
              <a:latin typeface="Times New Roman" charset="0"/>
              <a:cs typeface="New MingLiu" charset="0"/>
            </a:endParaRPr>
          </a:p>
          <a:p>
            <a:pPr marL="509588" indent="-509588" algn="l">
              <a:defRPr/>
            </a:pPr>
            <a:r>
              <a:rPr kumimoji="1" lang="en-US" altLang="ja-JP" sz="2500" dirty="0">
                <a:latin typeface="Times New Roman" charset="0"/>
                <a:cs typeface="New MingLiu" charset="0"/>
              </a:rPr>
              <a:t>2. What are you confused about?</a:t>
            </a:r>
          </a:p>
          <a:p>
            <a:pPr marL="509588" indent="-509588" algn="l">
              <a:defRPr/>
            </a:pPr>
            <a:endParaRPr kumimoji="1" lang="en-US" altLang="ja-JP" sz="2500" dirty="0">
              <a:latin typeface="Times New Roman" charset="0"/>
              <a:cs typeface="New MingLiu" charset="0"/>
            </a:endParaRPr>
          </a:p>
          <a:p>
            <a:pPr marL="509588" indent="-509588" algn="l">
              <a:defRPr/>
            </a:pPr>
            <a:r>
              <a:rPr kumimoji="1" lang="en-US" altLang="ja-JP" sz="2500" dirty="0">
                <a:latin typeface="Times New Roman" charset="0"/>
                <a:cs typeface="New MingLiu" charset="0"/>
              </a:rPr>
              <a:t>3. Related to today’s subject, what would you like to know more about?</a:t>
            </a:r>
          </a:p>
          <a:p>
            <a:pPr marL="509588" indent="-509588" algn="l">
              <a:defRPr/>
            </a:pPr>
            <a:endParaRPr kumimoji="1" lang="en-US" altLang="ja-JP" sz="2500" dirty="0">
              <a:latin typeface="Times New Roman" charset="0"/>
              <a:cs typeface="New MingLiu" charset="0"/>
            </a:endParaRPr>
          </a:p>
          <a:p>
            <a:pPr marL="509588" indent="-509588" algn="l">
              <a:defRPr/>
            </a:pPr>
            <a:r>
              <a:rPr kumimoji="1" lang="en-US" altLang="ja-JP" sz="2500" dirty="0">
                <a:latin typeface="Times New Roman" charset="0"/>
                <a:cs typeface="New MingLiu" charset="0"/>
              </a:rPr>
              <a:t>4. Any helpful comments.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1016000" y="5126038"/>
            <a:ext cx="76200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509588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9175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8763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8350" algn="l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95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0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67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sz="2700" smtClean="0">
                <a:latin typeface="Times New Roman" charset="0"/>
                <a:cs typeface="New MingLiu" charset="0"/>
              </a:rPr>
              <a:t>Answer, and turn in at the end of class.</a:t>
            </a:r>
          </a:p>
        </p:txBody>
      </p:sp>
    </p:spTree>
    <p:extLst>
      <p:ext uri="{BB962C8B-B14F-4D97-AF65-F5344CB8AC3E}">
        <p14:creationId xmlns:p14="http://schemas.microsoft.com/office/powerpoint/2010/main" val="53557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On class of Super-Resolution Microscopy</a:t>
            </a:r>
            <a:br>
              <a:rPr lang="en-US" sz="3600" b="1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Inherently a single-molecule technique</a:t>
            </a:r>
            <a:br>
              <a:rPr lang="en-US" sz="3600" b="1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that relies on blinking or on/off behavior</a:t>
            </a:r>
            <a:endParaRPr lang="en-US" sz="3600" b="1" dirty="0">
              <a:solidFill>
                <a:srgbClr val="00009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63"/>
            <a:ext cx="91440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6477000" y="32766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Huang, Annu. Rev. Biochem, 2009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4763"/>
            <a:ext cx="60896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477000" y="6032456"/>
            <a:ext cx="2489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Bates*, </a:t>
            </a:r>
            <a:r>
              <a:rPr lang="en-US" sz="1800" dirty="0">
                <a:latin typeface="Calibri" charset="0"/>
              </a:rPr>
              <a:t>2007 </a:t>
            </a:r>
            <a:r>
              <a:rPr lang="en-US" sz="1800" dirty="0" smtClean="0">
                <a:latin typeface="Calibri" charset="0"/>
              </a:rPr>
              <a:t>Science</a:t>
            </a:r>
          </a:p>
          <a:p>
            <a:pPr eaLnBrk="1" hangingPunct="1"/>
            <a:r>
              <a:rPr lang="en-US" sz="1800" dirty="0" smtClean="0">
                <a:latin typeface="Calibri" charset="0"/>
              </a:rPr>
              <a:t>(Won 2014 Nobel Prize)</a:t>
            </a:r>
            <a:endParaRPr lang="en-US" sz="1800" dirty="0">
              <a:latin typeface="Calibri" charset="0"/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6096000" y="3657600"/>
            <a:ext cx="3048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" charset="0"/>
              </a:rPr>
              <a:t>STORM</a:t>
            </a:r>
            <a:r>
              <a:rPr lang="en-US" sz="2000">
                <a:latin typeface="Calibri" charset="0"/>
              </a:rPr>
              <a:t> </a:t>
            </a:r>
          </a:p>
          <a:p>
            <a:pPr algn="ctr" eaLnBrk="1" hangingPunct="1"/>
            <a:r>
              <a:rPr lang="en-US" sz="2000">
                <a:latin typeface="Calibri" charset="0"/>
              </a:rPr>
              <a:t> STochastic Optical Reconstruction Microscopy </a:t>
            </a: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6096000" y="4753605"/>
            <a:ext cx="31242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/>
              <a:t>PALM</a:t>
            </a:r>
          </a:p>
          <a:p>
            <a:pPr algn="ctr" eaLnBrk="0" hangingPunct="0"/>
            <a:r>
              <a:rPr lang="en-US" dirty="0" err="1"/>
              <a:t>PhotoActivation</a:t>
            </a:r>
            <a:r>
              <a:rPr lang="en-US" dirty="0"/>
              <a:t> Localization Microscopy (Photoactivatable GFP) </a:t>
            </a:r>
          </a:p>
        </p:txBody>
      </p:sp>
    </p:spTree>
    <p:extLst>
      <p:ext uri="{BB962C8B-B14F-4D97-AF65-F5344CB8AC3E}">
        <p14:creationId xmlns:p14="http://schemas.microsoft.com/office/powerpoint/2010/main" val="54733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More STORM Images</a:t>
            </a:r>
          </a:p>
        </p:txBody>
      </p:sp>
      <p:pic>
        <p:nvPicPr>
          <p:cNvPr id="36866" name="Content Placeholder 3" descr="Screen Shot 2014-10-30 at 8.57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-134"/>
          <a:stretch/>
        </p:blipFill>
        <p:spPr>
          <a:xfrm>
            <a:off x="923600" y="1066800"/>
            <a:ext cx="6465199" cy="5059363"/>
          </a:xfrm>
        </p:spPr>
      </p:pic>
      <p:sp>
        <p:nvSpPr>
          <p:cNvPr id="2" name="TextBox 1"/>
          <p:cNvSpPr txBox="1"/>
          <p:nvPr/>
        </p:nvSpPr>
        <p:spPr>
          <a:xfrm>
            <a:off x="6191006" y="6183885"/>
            <a:ext cx="28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Dani</a:t>
            </a:r>
            <a:r>
              <a:rPr lang="en-US" dirty="0" smtClean="0"/>
              <a:t>, </a:t>
            </a:r>
            <a:r>
              <a:rPr lang="en-US" dirty="0" err="1" smtClean="0"/>
              <a:t>Zhuang</a:t>
            </a:r>
            <a:r>
              <a:rPr lang="en-US" dirty="0" smtClean="0"/>
              <a:t>, 2010, Neuron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0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STimulated</a:t>
            </a:r>
            <a:r>
              <a:rPr lang="en-US" sz="4000" b="1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Emission Depletion (</a:t>
            </a:r>
            <a:r>
              <a:rPr lang="en-US" sz="4000" b="1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STED)</a:t>
            </a:r>
            <a:endParaRPr lang="en-US" sz="4000" b="1" dirty="0">
              <a:solidFill>
                <a:srgbClr val="00009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5216525" y="6445250"/>
            <a:ext cx="377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Calibri" charset="0"/>
              </a:rPr>
              <a:t>http://www.mpibpc.gwdg.de/groups/hell/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14"/>
          <a:stretch>
            <a:fillRect/>
          </a:stretch>
        </p:blipFill>
        <p:spPr bwMode="auto">
          <a:xfrm>
            <a:off x="2362200" y="1735138"/>
            <a:ext cx="51816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152400" y="138205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Calibri" charset="0"/>
              </a:rPr>
              <a:t>Net result is a </a:t>
            </a:r>
            <a:r>
              <a:rPr lang="en-US" sz="2800" b="1" i="1" dirty="0" smtClean="0">
                <a:solidFill>
                  <a:srgbClr val="FF0000"/>
                </a:solidFill>
                <a:latin typeface="Calibri" charset="0"/>
              </a:rPr>
              <a:t>smaller (than </a:t>
            </a:r>
            <a:r>
              <a:rPr lang="en-US" sz="28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800" b="1" i="1" dirty="0" smtClean="0">
                <a:solidFill>
                  <a:srgbClr val="FF0000"/>
                </a:solidFill>
                <a:latin typeface="Calibri" charset="0"/>
              </a:rPr>
              <a:t>/2NA) </a:t>
            </a:r>
            <a:r>
              <a:rPr lang="en-US" sz="2800" b="1" i="1" dirty="0">
                <a:solidFill>
                  <a:srgbClr val="FF0000"/>
                </a:solidFill>
                <a:latin typeface="Calibri" charset="0"/>
              </a:rPr>
              <a:t>Point Spread Function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76200" y="29718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>
                <a:latin typeface="Calibri" charset="0"/>
              </a:rPr>
              <a:t>Sharpen the fluorescence focal spot is to selectively inhibit the fluorescence at its outer part.</a:t>
            </a: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152400" y="64770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Huang, Annu. Rev. Biochem, 2009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7145997" y="762000"/>
            <a:ext cx="1897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cs typeface="Arial" charset="0"/>
              </a:rPr>
              <a:t>S. </a:t>
            </a:r>
            <a:r>
              <a:rPr lang="en-US" sz="2400" dirty="0" smtClean="0">
                <a:solidFill>
                  <a:srgbClr val="0070C0"/>
                </a:solidFill>
                <a:cs typeface="Arial" charset="0"/>
              </a:rPr>
              <a:t>Hell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Calibri" charset="0"/>
                <a:cs typeface="Arial" charset="0"/>
              </a:rPr>
              <a:t>(</a:t>
            </a:r>
            <a:r>
              <a:rPr lang="en-US" dirty="0" smtClean="0">
                <a:solidFill>
                  <a:srgbClr val="0070C0"/>
                </a:solidFill>
                <a:latin typeface="Calibri" charset="0"/>
                <a:cs typeface="Arial" charset="0"/>
              </a:rPr>
              <a:t>2014 Nobel Prize)</a:t>
            </a:r>
            <a:endParaRPr lang="en-US" dirty="0">
              <a:latin typeface="Calibri" charset="0"/>
            </a:endParaRPr>
          </a:p>
        </p:txBody>
      </p:sp>
      <p:grpSp>
        <p:nvGrpSpPr>
          <p:cNvPr id="30728" name="Group 23"/>
          <p:cNvGrpSpPr>
            <a:grpSpLocks/>
          </p:cNvGrpSpPr>
          <p:nvPr/>
        </p:nvGrpSpPr>
        <p:grpSpPr bwMode="auto">
          <a:xfrm>
            <a:off x="2362200" y="4267200"/>
            <a:ext cx="4572000" cy="1981200"/>
            <a:chOff x="2590800" y="3276600"/>
            <a:chExt cx="4572000" cy="1981200"/>
          </a:xfrm>
        </p:grpSpPr>
        <p:grpSp>
          <p:nvGrpSpPr>
            <p:cNvPr id="30730" name="Group 14"/>
            <p:cNvGrpSpPr>
              <a:grpSpLocks/>
            </p:cNvGrpSpPr>
            <p:nvPr/>
          </p:nvGrpSpPr>
          <p:grpSpPr bwMode="auto">
            <a:xfrm>
              <a:off x="2590800" y="3276600"/>
              <a:ext cx="4572000" cy="1955800"/>
              <a:chOff x="1981200" y="2286000"/>
              <a:chExt cx="4572000" cy="1955800"/>
            </a:xfrm>
          </p:grpSpPr>
          <p:pic>
            <p:nvPicPr>
              <p:cNvPr id="3073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57" t="24615" r="31087" b="24615"/>
              <a:stretch>
                <a:fillRect/>
              </a:stretch>
            </p:blipFill>
            <p:spPr bwMode="auto">
              <a:xfrm>
                <a:off x="4813300" y="2298700"/>
                <a:ext cx="157156" cy="1886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57" t="24615" r="21944" b="24615"/>
              <a:stretch>
                <a:fillRect/>
              </a:stretch>
            </p:blipFill>
            <p:spPr bwMode="auto">
              <a:xfrm>
                <a:off x="1981200" y="2286000"/>
                <a:ext cx="2900245" cy="1886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772" t="30769" b="24615"/>
              <a:stretch>
                <a:fillRect/>
              </a:stretch>
            </p:blipFill>
            <p:spPr bwMode="auto">
              <a:xfrm>
                <a:off x="5024507" y="2584424"/>
                <a:ext cx="1528693" cy="1657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31" name="Picture 6" descr="zpq0310629830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00" t="9003" r="10500" b="72839"/>
            <a:stretch>
              <a:fillRect/>
            </a:stretch>
          </p:blipFill>
          <p:spPr bwMode="auto">
            <a:xfrm>
              <a:off x="5943600" y="3910866"/>
              <a:ext cx="809627" cy="134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2" name="Group 22"/>
            <p:cNvGrpSpPr>
              <a:grpSpLocks/>
            </p:cNvGrpSpPr>
            <p:nvPr/>
          </p:nvGrpSpPr>
          <p:grpSpPr bwMode="auto">
            <a:xfrm>
              <a:off x="2971800" y="4799568"/>
              <a:ext cx="1092200" cy="445532"/>
              <a:chOff x="2971800" y="4648200"/>
              <a:chExt cx="1092200" cy="445532"/>
            </a:xfrm>
          </p:grpSpPr>
          <p:sp>
            <p:nvSpPr>
              <p:cNvPr id="30733" name="TextBox 17"/>
              <p:cNvSpPr txBox="1">
                <a:spLocks noChangeArrowheads="1"/>
              </p:cNvSpPr>
              <p:nvPr/>
            </p:nvSpPr>
            <p:spPr bwMode="auto">
              <a:xfrm>
                <a:off x="3035300" y="4724400"/>
                <a:ext cx="1028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200nm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2971800" y="4647645"/>
                <a:ext cx="304800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3581400" y="4647645"/>
                <a:ext cx="304800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0729" name="TextBox 1"/>
          <p:cNvSpPr txBox="1">
            <a:spLocks noChangeArrowheads="1"/>
          </p:cNvSpPr>
          <p:nvPr/>
        </p:nvSpPr>
        <p:spPr bwMode="auto">
          <a:xfrm>
            <a:off x="304800" y="7620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Recent development in super-resolution microscopy</a:t>
            </a:r>
          </a:p>
        </p:txBody>
      </p:sp>
    </p:spTree>
    <p:extLst>
      <p:ext uri="{BB962C8B-B14F-4D97-AF65-F5344CB8AC3E}">
        <p14:creationId xmlns:p14="http://schemas.microsoft.com/office/powerpoint/2010/main" val="62923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000" b="1">
                <a:solidFill>
                  <a:srgbClr val="000090"/>
                </a:solidFill>
                <a:latin typeface="Calibri" charset="0"/>
              </a:rPr>
              <a:t>Biological Example of STED</a:t>
            </a: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212850"/>
            <a:ext cx="6189662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705600" y="644525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Calibri" charset="0"/>
              </a:rPr>
              <a:t>Hell, PNAS, 2007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838200" y="5087938"/>
            <a:ext cx="77724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alibri" charset="0"/>
              </a:rPr>
              <a:t>Analysis of spot size for </a:t>
            </a:r>
            <a:r>
              <a:rPr lang="en-US" b="1">
                <a:latin typeface="Calibri" charset="0"/>
              </a:rPr>
              <a:t>Confocal</a:t>
            </a:r>
            <a:r>
              <a:rPr lang="en-US">
                <a:latin typeface="Calibri" charset="0"/>
              </a:rPr>
              <a:t> (</a:t>
            </a:r>
            <a:r>
              <a:rPr lang="en-US" i="1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) and </a:t>
            </a:r>
            <a:r>
              <a:rPr lang="en-US" b="1">
                <a:latin typeface="Calibri" charset="0"/>
              </a:rPr>
              <a:t>STED</a:t>
            </a:r>
            <a:r>
              <a:rPr lang="en-US">
                <a:latin typeface="Calibri" charset="0"/>
              </a:rPr>
              <a:t> (</a:t>
            </a:r>
            <a:r>
              <a:rPr lang="en-US" i="1">
                <a:latin typeface="Calibri" charset="0"/>
              </a:rPr>
              <a:t>B</a:t>
            </a:r>
            <a:r>
              <a:rPr lang="en-US">
                <a:latin typeface="Calibri" charset="0"/>
              </a:rPr>
              <a:t>) images of TRPM5 immunofluorescence layer of the olfactory epithelium. (</a:t>
            </a:r>
            <a:r>
              <a:rPr lang="en-US" i="1">
                <a:latin typeface="Calibri" charset="0"/>
              </a:rPr>
              <a:t>A, C Inset</a:t>
            </a:r>
            <a:r>
              <a:rPr lang="en-US">
                <a:latin typeface="Calibri" charset="0"/>
              </a:rPr>
              <a:t>) Confocal image at a lower (higher; box) magnification taken with a confocal microscope. (</a:t>
            </a:r>
            <a:r>
              <a:rPr lang="en-US" i="1">
                <a:latin typeface="Calibri" charset="0"/>
              </a:rPr>
              <a:t>B</a:t>
            </a:r>
            <a:r>
              <a:rPr lang="en-US">
                <a:latin typeface="Calibri" charset="0"/>
              </a:rPr>
              <a:t>) STED image. Effective point-spread function in 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confocal (189 nm) </a:t>
            </a:r>
            <a:r>
              <a:rPr lang="en-US">
                <a:latin typeface="Calibri" charset="0"/>
              </a:rPr>
              <a:t>and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STED (35 nm) </a:t>
            </a:r>
            <a:r>
              <a:rPr lang="en-US">
                <a:latin typeface="Calibri" charset="0"/>
              </a:rPr>
              <a:t>imaging modes. 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71600" y="717550"/>
            <a:ext cx="613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Calibri" charset="0"/>
              </a:rPr>
              <a:t>The transient receptor potential channel M5</a:t>
            </a:r>
            <a:r>
              <a:rPr lang="en-US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60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ea typeface="+mj-ea"/>
              </a:rPr>
              <a:t>Sample is 3-D. Detectors are 2-D.</a:t>
            </a:r>
            <a:br>
              <a:rPr lang="en-US" sz="3300" dirty="0" smtClean="0">
                <a:ea typeface="+mj-ea"/>
              </a:rPr>
            </a:br>
            <a:r>
              <a:rPr lang="en-US" sz="3300" dirty="0" smtClean="0">
                <a:ea typeface="+mj-ea"/>
              </a:rPr>
              <a:t>How do you get z-axis sectioning with Microscopy?</a:t>
            </a:r>
            <a:br>
              <a:rPr lang="en-US" sz="33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A </a:t>
            </a:r>
            <a:r>
              <a:rPr lang="en-US" sz="3200" dirty="0">
                <a:ea typeface="+mj-ea"/>
              </a:rPr>
              <a:t>pinhole allows only in-focus light through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3488"/>
            <a:ext cx="56435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752600" y="228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 charset="0"/>
              </a:rPr>
              <a:t>3-D sample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 flipV="1">
            <a:off x="2209800" y="39385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6629400" y="3341688"/>
            <a:ext cx="15240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Detector</a:t>
            </a:r>
          </a:p>
          <a:p>
            <a:pPr eaLnBrk="1" hangingPunct="1"/>
            <a:r>
              <a:rPr lang="en-US" sz="1800">
                <a:latin typeface="Calibri" charset="0"/>
              </a:rPr>
              <a:t>(Intensity)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7620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000090"/>
                </a:solidFill>
                <a:cs typeface="Arial" charset="0"/>
              </a:rPr>
              <a:t>(Regular microscopy) Confocal Detection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" y="3189288"/>
            <a:ext cx="609600" cy="13716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228600" y="4795838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Focused Light creates fluorescence which </a:t>
            </a:r>
          </a:p>
          <a:p>
            <a:pPr eaLnBrk="1" hangingPunct="1"/>
            <a:r>
              <a:rPr lang="en-US" sz="1800">
                <a:latin typeface="Calibri" charset="0"/>
              </a:rPr>
              <a:t>gets to detector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62200" y="3722688"/>
            <a:ext cx="1676400" cy="1660525"/>
            <a:chOff x="2362200" y="4267200"/>
            <a:chExt cx="1676400" cy="1661756"/>
          </a:xfrm>
        </p:grpSpPr>
        <p:sp>
          <p:nvSpPr>
            <p:cNvPr id="19468" name="Line 7"/>
            <p:cNvSpPr>
              <a:spLocks noChangeShapeType="1"/>
            </p:cNvSpPr>
            <p:nvPr/>
          </p:nvSpPr>
          <p:spPr bwMode="auto">
            <a:xfrm flipV="1">
              <a:off x="2540000" y="42672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Text Box 11"/>
            <p:cNvSpPr txBox="1">
              <a:spLocks noChangeArrowheads="1"/>
            </p:cNvSpPr>
            <p:nvPr/>
          </p:nvSpPr>
          <p:spPr bwMode="auto">
            <a:xfrm>
              <a:off x="2362200" y="5282625"/>
              <a:ext cx="1676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Light mostly </a:t>
              </a:r>
            </a:p>
            <a:p>
              <a:pPr eaLnBrk="1" hangingPunct="1"/>
              <a:r>
                <a:rPr lang="en-US" sz="1800">
                  <a:latin typeface="Calibri" charset="0"/>
                </a:rPr>
                <a:t>gets rejected</a:t>
              </a:r>
            </a:p>
          </p:txBody>
        </p:sp>
        <p:sp>
          <p:nvSpPr>
            <p:cNvPr id="19470" name="Line 6"/>
            <p:cNvSpPr>
              <a:spLocks noChangeShapeType="1"/>
            </p:cNvSpPr>
            <p:nvPr/>
          </p:nvSpPr>
          <p:spPr bwMode="auto">
            <a:xfrm flipV="1">
              <a:off x="2603500" y="44069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67200" y="5246688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Smaller the pinhole, better out-of-focus discrimination but lose more signal.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602932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Calibri" charset="0"/>
              </a:rPr>
              <a:t>Scan sample in x, y, z and reconstruct entire image</a:t>
            </a:r>
          </a:p>
        </p:txBody>
      </p:sp>
    </p:spTree>
    <p:extLst>
      <p:ext uri="{BB962C8B-B14F-4D97-AF65-F5344CB8AC3E}">
        <p14:creationId xmlns:p14="http://schemas.microsoft.com/office/powerpoint/2010/main" val="146349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rgbClr val="000090"/>
                </a:solidFill>
                <a:latin typeface="Calibri" charset="0"/>
              </a:rPr>
              <a:t>3-D sectioning with Confocal</a:t>
            </a:r>
          </a:p>
        </p:txBody>
      </p:sp>
      <p:pic>
        <p:nvPicPr>
          <p:cNvPr id="2048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169988"/>
            <a:ext cx="4133850" cy="3630612"/>
          </a:xfrm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914400" y="5116513"/>
            <a:ext cx="746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Three-dimensional reconstruction of a series of 2D images of PMMA spheres</a:t>
            </a:r>
          </a:p>
        </p:txBody>
      </p:sp>
    </p:spTree>
    <p:extLst>
      <p:ext uri="{BB962C8B-B14F-4D97-AF65-F5344CB8AC3E}">
        <p14:creationId xmlns:p14="http://schemas.microsoft.com/office/powerpoint/2010/main" val="36262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636713"/>
            <a:ext cx="7392987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2715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4000" b="1">
                <a:solidFill>
                  <a:srgbClr val="0000FF"/>
                </a:solidFill>
                <a:cs typeface="Times New Roman" charset="0"/>
              </a:rPr>
              <a:t>Microscopes</a:t>
            </a:r>
            <a:r>
              <a:rPr lang="en-US" altLang="ja-JP" sz="1800" b="1">
                <a:solidFill>
                  <a:srgbClr val="0000FF"/>
                </a:solidFill>
                <a:cs typeface="Times New Roman" charset="0"/>
              </a:rPr>
              <a:t>   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538288" y="935038"/>
            <a:ext cx="714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>
                <a:cs typeface="Times New Roman" charset="0"/>
              </a:rPr>
              <a:t>Cells discovered with invention of microscope.  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515225" y="1714500"/>
            <a:ext cx="10160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000">
                <a:cs typeface="Times New Roman" charset="0"/>
              </a:rPr>
              <a:t>MBC, Fig. 4-  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838200" y="4953000"/>
            <a:ext cx="7708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900">
                <a:cs typeface="Times New Roman" charset="0"/>
              </a:rPr>
              <a:t>1000x, 0.2um 	                 10</a:t>
            </a:r>
            <a:r>
              <a:rPr lang="en-US" altLang="ja-JP" sz="1900" baseline="30000">
                <a:cs typeface="Times New Roman" charset="0"/>
              </a:rPr>
              <a:t>6</a:t>
            </a:r>
            <a:r>
              <a:rPr lang="en-US" altLang="ja-JP" sz="1900">
                <a:cs typeface="Times New Roman" charset="0"/>
              </a:rPr>
              <a:t>x, 2 nm   	   20,000, 10 nm (3-d) 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985838" y="4156075"/>
            <a:ext cx="188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Or with CCD</a:t>
            </a:r>
          </a:p>
        </p:txBody>
      </p:sp>
    </p:spTree>
    <p:extLst>
      <p:ext uri="{BB962C8B-B14F-4D97-AF65-F5344CB8AC3E}">
        <p14:creationId xmlns:p14="http://schemas.microsoft.com/office/powerpoint/2010/main" val="267245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597150"/>
            <a:ext cx="470058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546350"/>
            <a:ext cx="2357437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>
                <a:solidFill>
                  <a:srgbClr val="0000FF"/>
                </a:solidFill>
                <a:cs typeface="Times New Roman" charset="0"/>
              </a:rPr>
              <a:t>Techniques for measuring distances</a:t>
            </a:r>
            <a:r>
              <a:rPr lang="en-US" altLang="ja-JP" sz="2200" b="1">
                <a:solidFill>
                  <a:srgbClr val="0000FF"/>
                </a:solidFill>
                <a:cs typeface="Times New Roman" charset="0"/>
              </a:rPr>
              <a:t>  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374775" y="1168400"/>
            <a:ext cx="703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200">
                <a:cs typeface="Times New Roman" charset="0"/>
              </a:rPr>
              <a:t> (where physicists have made a big impact on bio.)   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0" y="154940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>
                <a:cs typeface="Times New Roman" charset="0"/>
              </a:rPr>
              <a:t>X-ray </a:t>
            </a:r>
            <a:r>
              <a:rPr lang="en-US" altLang="ja-JP" sz="1800" i="1">
                <a:cs typeface="Times New Roman" charset="0"/>
              </a:rPr>
              <a:t>diffraction</a:t>
            </a:r>
            <a:r>
              <a:rPr lang="en-US" altLang="ja-JP" sz="1800">
                <a:cs typeface="Times New Roman" charset="0"/>
              </a:rPr>
              <a:t> (atomic resolution)</a:t>
            </a:r>
          </a:p>
          <a:p>
            <a:pPr algn="ctr" eaLnBrk="1" hangingPunct="1"/>
            <a:r>
              <a:rPr lang="en-US" altLang="ja-JP" sz="1800">
                <a:cs typeface="Times New Roman" charset="0"/>
              </a:rPr>
              <a:t>Electron </a:t>
            </a:r>
            <a:r>
              <a:rPr lang="en-US" altLang="ja-JP" sz="1800" i="1">
                <a:cs typeface="Times New Roman" charset="0"/>
              </a:rPr>
              <a:t>(Imaging)</a:t>
            </a:r>
            <a:r>
              <a:rPr lang="en-US" altLang="ja-JP" sz="1800">
                <a:cs typeface="Times New Roman" charset="0"/>
              </a:rPr>
              <a:t> Microscopy (nm-scale)</a:t>
            </a:r>
          </a:p>
          <a:p>
            <a:pPr algn="ctr" eaLnBrk="1" hangingPunct="1"/>
            <a:r>
              <a:rPr lang="en-US" altLang="ja-JP" sz="1800">
                <a:cs typeface="Times New Roman" charset="0"/>
              </a:rPr>
              <a:t> Visible </a:t>
            </a:r>
            <a:r>
              <a:rPr lang="en-US" altLang="ja-JP" sz="1800" i="1">
                <a:cs typeface="Times New Roman" charset="0"/>
              </a:rPr>
              <a:t>(Imaging)</a:t>
            </a:r>
            <a:r>
              <a:rPr lang="en-US" altLang="ja-JP" sz="1800">
                <a:cs typeface="Times New Roman" charset="0"/>
              </a:rPr>
              <a:t> Microscopy (nm - µm)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4168775" y="5472113"/>
            <a:ext cx="2838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>
                <a:cs typeface="Times New Roman" charset="0"/>
              </a:rPr>
              <a:t>Bacteria on head of a pin    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4168775" y="5697538"/>
            <a:ext cx="2868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>
                <a:cs typeface="Times New Roman" charset="0"/>
              </a:rPr>
              <a:t>at different magnifications  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941388" y="5662613"/>
            <a:ext cx="2841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300">
                <a:cs typeface="Times New Roman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174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873</Words>
  <Application>Microsoft Macintosh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SPW 4.0 Graph</vt:lpstr>
      <vt:lpstr>Quiz 10/04/14 </vt:lpstr>
      <vt:lpstr>On class of Super-Resolution Microscopy Inherently a single-molecule technique that relies on blinking or on/off behavior</vt:lpstr>
      <vt:lpstr>More STORM Images</vt:lpstr>
      <vt:lpstr>STimulated Emission Depletion (STED)</vt:lpstr>
      <vt:lpstr>Biological Example of STED</vt:lpstr>
      <vt:lpstr>Sample is 3-D. Detectors are 2-D. How do you get z-axis sectioning with Microscopy? A pinhole allows only in-focus light through</vt:lpstr>
      <vt:lpstr>3-D sectioning with Confocal</vt:lpstr>
      <vt:lpstr>PowerPoint Presentation</vt:lpstr>
      <vt:lpstr>PowerPoint Presentation</vt:lpstr>
      <vt:lpstr>PowerPoint Presentation</vt:lpstr>
      <vt:lpstr>Resolution of Electron Microscope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Selvin</dc:creator>
  <cp:lastModifiedBy>Paul Selvin</cp:lastModifiedBy>
  <cp:revision>21</cp:revision>
  <cp:lastPrinted>2014-11-04T14:40:29Z</cp:lastPrinted>
  <dcterms:created xsi:type="dcterms:W3CDTF">2014-10-30T16:27:36Z</dcterms:created>
  <dcterms:modified xsi:type="dcterms:W3CDTF">2014-11-04T19:15:27Z</dcterms:modified>
</cp:coreProperties>
</file>